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8" r:id="rId2"/>
    <p:sldId id="2147473730" r:id="rId3"/>
    <p:sldId id="259" r:id="rId4"/>
    <p:sldId id="2147473672" r:id="rId5"/>
    <p:sldId id="2147473676" r:id="rId6"/>
    <p:sldId id="2147473686" r:id="rId7"/>
    <p:sldId id="2147473690" r:id="rId8"/>
    <p:sldId id="2007" r:id="rId9"/>
    <p:sldId id="2147473677" r:id="rId10"/>
    <p:sldId id="1906" r:id="rId11"/>
    <p:sldId id="2147473707" r:id="rId12"/>
    <p:sldId id="2147473711" r:id="rId13"/>
    <p:sldId id="2147473708" r:id="rId14"/>
    <p:sldId id="2147473709" r:id="rId15"/>
    <p:sldId id="2147473710" r:id="rId16"/>
    <p:sldId id="2147473712" r:id="rId17"/>
    <p:sldId id="2147473713" r:id="rId18"/>
    <p:sldId id="2147473715" r:id="rId19"/>
    <p:sldId id="2147473716" r:id="rId20"/>
    <p:sldId id="2147473717" r:id="rId21"/>
    <p:sldId id="2147473718" r:id="rId22"/>
    <p:sldId id="2147473719" r:id="rId23"/>
    <p:sldId id="2147473720" r:id="rId24"/>
    <p:sldId id="2147473721" r:id="rId25"/>
    <p:sldId id="2147473722" r:id="rId26"/>
    <p:sldId id="2147473723" r:id="rId27"/>
    <p:sldId id="2147473724" r:id="rId28"/>
    <p:sldId id="2147473725" r:id="rId29"/>
    <p:sldId id="2147473726" r:id="rId30"/>
    <p:sldId id="2147473727" r:id="rId31"/>
    <p:sldId id="2147473728" r:id="rId32"/>
    <p:sldId id="214747372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out Acumed" id="{E3E79C9E-9ADA-4B48-9431-2DD34E699BB4}">
          <p14:sldIdLst>
            <p14:sldId id="258"/>
            <p14:sldId id="2147473730"/>
            <p14:sldId id="259"/>
            <p14:sldId id="2147473672"/>
            <p14:sldId id="2147473676"/>
            <p14:sldId id="2147473686"/>
            <p14:sldId id="2147473690"/>
            <p14:sldId id="2007"/>
            <p14:sldId id="2147473677"/>
            <p14:sldId id="1906"/>
            <p14:sldId id="2147473707"/>
            <p14:sldId id="2147473711"/>
            <p14:sldId id="2147473708"/>
            <p14:sldId id="2147473709"/>
            <p14:sldId id="2147473710"/>
            <p14:sldId id="2147473712"/>
          </p14:sldIdLst>
        </p14:section>
        <p14:section name="Presentation" id="{51198585-F2C1-43E7-BCFB-02D8E9A9FC99}">
          <p14:sldIdLst>
            <p14:sldId id="2147473713"/>
            <p14:sldId id="2147473715"/>
            <p14:sldId id="2147473716"/>
            <p14:sldId id="2147473717"/>
            <p14:sldId id="2147473718"/>
            <p14:sldId id="2147473719"/>
            <p14:sldId id="2147473720"/>
            <p14:sldId id="2147473721"/>
            <p14:sldId id="2147473722"/>
            <p14:sldId id="2147473723"/>
            <p14:sldId id="2147473724"/>
            <p14:sldId id="2147473725"/>
            <p14:sldId id="2147473726"/>
            <p14:sldId id="2147473727"/>
            <p14:sldId id="2147473728"/>
            <p14:sldId id="21474737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orient="horz" pos="10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82931" autoAdjust="0"/>
  </p:normalViewPr>
  <p:slideViewPr>
    <p:cSldViewPr snapToGrid="0" showGuides="1">
      <p:cViewPr varScale="1">
        <p:scale>
          <a:sx n="84" d="100"/>
          <a:sy n="84" d="100"/>
        </p:scale>
        <p:origin x="468" y="96"/>
      </p:cViewPr>
      <p:guideLst>
        <p:guide orient="horz" pos="168"/>
        <p:guide pos="3840"/>
        <p:guide pos="576"/>
        <p:guide orient="horz" pos="10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842EA-B470-4A5F-B799-80E0A1C32108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3D612-B92C-42EB-B77B-59B538933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96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3D612-B92C-42EB-B77B-59B5389330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1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EE2A9-200F-9E58-D328-40695CD12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46E5E4-8C87-8FDE-EDEB-07E0E4D6FD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0C9E6D-1BE6-2AE7-6AD7-5692BF2611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56C88-98A5-4618-8C98-7D75276F45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7A742-9891-4FEC-A1A4-6014E3C407F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03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287BC-E6B6-5228-938A-8E7259234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DD0F72-4E0E-8944-7768-A2894B4ADB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8D0F0B-3958-8375-0652-8E2DFC6E7D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91AB9-03DB-9EAA-01CA-0DACD60A05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7A742-9891-4FEC-A1A4-6014E3C407F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90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C73AF-92B5-2CB1-C645-9A1D3B829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E08217-92CC-EA79-7856-7FFDF29929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B7A61B-1E19-54BA-EDDE-0DEB3BC3A0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98B35-6CD0-8CA2-37D1-A60B097676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7A742-9891-4FEC-A1A4-6014E3C407F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86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A15E7-BD77-AAD4-9283-F008FF3F7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38DF27-9EF5-0958-F13A-1000791921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EBF50A-BC9A-2B0B-B901-A1DAC2132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D9CB0-13DE-9AE6-B854-F25E2E840D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7A742-9891-4FEC-A1A4-6014E3C407F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913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3D612-B92C-42EB-B77B-59B5389330A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50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5C41E-6AE8-4EC4-8AE5-5933900E17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93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7A742-9891-4FEC-A1A4-6014E3C407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00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29C54-1F42-2B25-9D49-C9309DD3B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C69F33-F598-E504-CF61-BEC3AB4DB3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C9F3CD-3182-642B-E0FE-1424CC08A1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i="1" u="none" strike="noStrike" kern="1200" normalizeH="0" baseline="0" noProof="0" dirty="0">
              <a:solidFill>
                <a:schemeClr val="tx1"/>
              </a:solidFill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F0384-6C92-62F9-4081-A7C9C593ED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F0E82-207B-4B4E-A4E3-1D7E2AB8A8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663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3AD47-22DF-9E85-81D6-89CFA2005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E94705-AA54-F3C1-0924-BB2B98701E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2384C3-0388-B070-B014-7DE7C4ABD7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E5A82-0872-5043-9BBB-D402DD5FED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7A742-9891-4FEC-A1A4-6014E3C407F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07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7A742-9891-4FEC-A1A4-6014E3C407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157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4CEC3-C9B2-450B-A1F7-6CC70C60BB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51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7A742-9891-4FEC-A1A4-6014E3C407F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16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49587-7C6A-038C-6C35-D0DD1B58A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01918-B912-B2A1-719B-2D8EBB78B4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35C4F7-62A8-A961-96CE-BD2C2526AF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67420-EA88-61D5-724B-2A0EE90162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7A742-9891-4FEC-A1A4-6014E3C407F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78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4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9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775523-EBB0-4083-E18A-FBA3B1C7AF4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3BBB88B-1449-562C-5BBB-6C6C3EEC20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3174"/>
          <a:stretch>
            <a:fillRect/>
          </a:stretch>
        </p:blipFill>
        <p:spPr>
          <a:xfrm>
            <a:off x="8042030" y="1509707"/>
            <a:ext cx="4149970" cy="5348293"/>
          </a:xfrm>
          <a:prstGeom prst="rect">
            <a:avLst/>
          </a:prstGeom>
        </p:spPr>
      </p:pic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B2302FB8-27A6-B973-3881-9B28D7F1FE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09" y="372752"/>
            <a:ext cx="3425848" cy="6271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2EADA2-5005-62ED-21C6-5554995E9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167937" cy="2387600"/>
          </a:xfr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CA523B-7776-C0D1-E579-7171E2C9C1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425007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DBD7B-745A-F030-5954-B4A66C45D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F97C6-47B2-71B1-2569-82B73C699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BAD47-F577-D7AC-7080-AC0275DE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08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B85C5A3-6A95-701E-880A-B4C1801989C3}"/>
              </a:ext>
            </a:extLst>
          </p:cNvPr>
          <p:cNvSpPr/>
          <p:nvPr userDrawn="1"/>
        </p:nvSpPr>
        <p:spPr>
          <a:xfrm>
            <a:off x="1" y="2183642"/>
            <a:ext cx="4064000" cy="33583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CFA9AD-2145-26EF-AD1E-1D6FCC5BE1F0}"/>
              </a:ext>
            </a:extLst>
          </p:cNvPr>
          <p:cNvSpPr/>
          <p:nvPr userDrawn="1"/>
        </p:nvSpPr>
        <p:spPr>
          <a:xfrm>
            <a:off x="4064001" y="2183642"/>
            <a:ext cx="4064000" cy="33583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1B0C40-B50B-28C1-59D3-E0083C9C54B5}"/>
              </a:ext>
            </a:extLst>
          </p:cNvPr>
          <p:cNvSpPr/>
          <p:nvPr userDrawn="1"/>
        </p:nvSpPr>
        <p:spPr>
          <a:xfrm>
            <a:off x="8128001" y="2183642"/>
            <a:ext cx="4064000" cy="33583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88E402-63F5-3F86-0654-47F88E2D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42935-EFB6-16E2-217B-C080465D6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350" y="2300358"/>
            <a:ext cx="3585027" cy="41554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E0A06-D03C-E97C-DECA-244D84DA9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251" y="3029803"/>
            <a:ext cx="3589126" cy="230133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B8E18C-1F95-C8F5-0576-E35B771A8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1C2AD4-BC99-E4B1-3B88-CC4684370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84CF3C-1372-7CFC-F7B6-6A3C4E4A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EE7233CB-0D41-D3CB-5218-2CED998498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052" y="365125"/>
            <a:ext cx="2020904" cy="36512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CF4C79F-DFC9-71EB-E1F4-12668EA313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r="20051"/>
          <a:stretch/>
        </p:blipFill>
        <p:spPr>
          <a:xfrm>
            <a:off x="11167413" y="5589142"/>
            <a:ext cx="1024587" cy="1268858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9D3B8A6-9B59-D4B4-35D1-20F5402B8A3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01438" y="2300358"/>
            <a:ext cx="3585027" cy="41554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F932F98-20FB-3125-0DA5-FBF16F98B6F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97339" y="3029803"/>
            <a:ext cx="3589126" cy="2301331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81C8CEE-5C4D-65D8-933F-AEE3F72DCF96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298526" y="2300358"/>
            <a:ext cx="3585027" cy="41554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437E00C7-1B15-29AE-F664-91117F0017F5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94427" y="3029803"/>
            <a:ext cx="3589126" cy="230133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547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3492E6-99C2-47FD-9230-7683D6AC8D7A}"/>
              </a:ext>
            </a:extLst>
          </p:cNvPr>
          <p:cNvSpPr/>
          <p:nvPr userDrawn="1"/>
        </p:nvSpPr>
        <p:spPr>
          <a:xfrm>
            <a:off x="0" y="2183642"/>
            <a:ext cx="12192000" cy="26340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88E402-63F5-3F86-0654-47F88E2D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42935-EFB6-16E2-217B-C080465D6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0244" y="2394259"/>
            <a:ext cx="5071967" cy="1034741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E0A06-D03C-E97C-DECA-244D84DA9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824033" cy="188950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1847CF-6C11-2DCD-9A8A-2BBDB6A84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382" y="3626017"/>
            <a:ext cx="5070164" cy="960438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B8E18C-1F95-C8F5-0576-E35B771A8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1C2AD4-BC99-E4B1-3B88-CC4684370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84CF3C-1372-7CFC-F7B6-6A3C4E4A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EE7233CB-0D41-D3CB-5218-2CED998498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052" y="365125"/>
            <a:ext cx="2020904" cy="36512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CF4C79F-DFC9-71EB-E1F4-12668EA313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r="20051"/>
          <a:stretch/>
        </p:blipFill>
        <p:spPr>
          <a:xfrm>
            <a:off x="11167413" y="5589142"/>
            <a:ext cx="1024587" cy="12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04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A4464D-7545-2E75-B34E-E6A5C6E89957}"/>
              </a:ext>
            </a:extLst>
          </p:cNvPr>
          <p:cNvSpPr/>
          <p:nvPr userDrawn="1"/>
        </p:nvSpPr>
        <p:spPr>
          <a:xfrm>
            <a:off x="0" y="-1"/>
            <a:ext cx="12192000" cy="6721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3492E6-99C2-47FD-9230-7683D6AC8D7A}"/>
              </a:ext>
            </a:extLst>
          </p:cNvPr>
          <p:cNvSpPr/>
          <p:nvPr userDrawn="1"/>
        </p:nvSpPr>
        <p:spPr>
          <a:xfrm>
            <a:off x="0" y="2183642"/>
            <a:ext cx="12192000" cy="26340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88E402-63F5-3F86-0654-47F88E2D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42935-EFB6-16E2-217B-C080465D6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0244" y="2394259"/>
            <a:ext cx="5071967" cy="1034741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E0A06-D03C-E97C-DECA-244D84DA9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824033" cy="188950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1847CF-6C11-2DCD-9A8A-2BBDB6A84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382" y="3626017"/>
            <a:ext cx="5070164" cy="960438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B8E18C-1F95-C8F5-0576-E35B771A8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1C2AD4-BC99-E4B1-3B88-CC4684370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84CF3C-1372-7CFC-F7B6-6A3C4E4A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CF4C79F-DFC9-71EB-E1F4-12668EA313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0051"/>
          <a:stretch/>
        </p:blipFill>
        <p:spPr>
          <a:xfrm>
            <a:off x="11167413" y="5589142"/>
            <a:ext cx="1024587" cy="1268858"/>
          </a:xfrm>
          <a:prstGeom prst="rect">
            <a:avLst/>
          </a:prstGeom>
        </p:spPr>
      </p:pic>
      <p:pic>
        <p:nvPicPr>
          <p:cNvPr id="13" name="Picture 12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D06513E7-F735-9383-95ED-26206B0D2D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4043" y="350817"/>
            <a:ext cx="2150921" cy="39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84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8E402-63F5-3F86-0654-47F88E2D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63175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42935-EFB6-16E2-217B-C080465D6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4590" y="1886910"/>
            <a:ext cx="3200400" cy="618165"/>
          </a:xfrm>
          <a:solidFill>
            <a:schemeClr val="bg2"/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E0A06-D03C-E97C-DECA-244D84DA9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1857375"/>
            <a:ext cx="3887790" cy="38808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1847CF-6C11-2DCD-9A8A-2BBDB6A84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00" y="5094182"/>
            <a:ext cx="3200400" cy="644004"/>
          </a:xfrm>
          <a:solidFill>
            <a:schemeClr val="accent1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B8E18C-1F95-C8F5-0576-E35B771A8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1C2AD4-BC99-E4B1-3B88-CC4684370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84CF3C-1372-7CFC-F7B6-6A3C4E4A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4373601D-57A0-1A79-370F-E93A7A832A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052" y="365125"/>
            <a:ext cx="2020904" cy="36512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C44F6CD-8749-F0D8-A173-A7F528D482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r="20051"/>
          <a:stretch/>
        </p:blipFill>
        <p:spPr>
          <a:xfrm>
            <a:off x="11167413" y="5589142"/>
            <a:ext cx="1024587" cy="1268858"/>
          </a:xfrm>
          <a:prstGeom prst="rect">
            <a:avLst/>
          </a:prstGeom>
        </p:spPr>
      </p:pic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061E8C7B-5E71-D230-93FB-AF59504EFB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54589" y="2667439"/>
            <a:ext cx="3200400" cy="3070747"/>
          </a:xfrm>
          <a:solidFill>
            <a:schemeClr val="tx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CB803839-8D30-7BE0-5658-726FC8309D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0176" y="1850058"/>
            <a:ext cx="3200400" cy="3070747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471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8C11-88C5-656A-418D-0CD382058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68A825-940F-11B6-41BF-348519FFC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06386-DD76-BF6F-4E9E-C5DB72CD1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B710B3-004C-1E9B-F8B9-7FC083F71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2138034E-F873-DE9A-40B5-9E6C7C1F0A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052" y="365125"/>
            <a:ext cx="2020904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1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0E2222-FEBF-695C-84DB-FD711DB7E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6B354F-C2F3-DA96-5C3B-7E11D54D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7271E-EA27-C704-9E4C-02660B56E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9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4B662-237E-8461-CB8D-E11F94DEF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66140-08CE-B2E1-CF82-F3032A9C7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B55DF-0270-0EA4-494F-47DF415AC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9506-595C-DA00-0B95-7F042637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584A3-10B3-7B1C-110C-2D7AF25A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C5D7F-0C1F-1BAE-FF41-63526ED6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71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545D8-CD8B-C716-9934-4C739484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8408B-2A0F-2FF6-C2B4-0FA81BF53D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4B513-C5ED-7097-A5CC-02F8A2533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962659-B34C-FB9B-98EF-7188106B7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7C61D-9E41-DE2B-E6E8-8A4D2A239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0D425-FFEB-6357-099B-7D7FAA71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85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49FFE-5EED-0803-F0E1-F6B9AAC3C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C64C6C-06A2-A343-FE81-66D1A6B53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CD4C7-CEBB-E312-16F2-14EB9A747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A874E-7433-53E4-59B3-1CE48046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D6C6F-93F8-849F-C796-3D7C6A84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26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B67D5A-0758-6335-FADD-20DDE25129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59A306-03E1-BC67-8209-ECF162905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231BA-61A6-16FE-D7A5-068495AF9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F5A09-12FF-C9A6-A891-A161CA120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FEFA0-83AD-26FD-5E84-19599E29B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6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0252B-42B9-FE44-0BEE-31FCB54FC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585ED-A75D-030E-B036-7B996C1C4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6517A-061B-B05B-B2F3-A159633DC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C434B-3793-440C-B0D9-F7D9039D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90898-0211-9F3E-2911-86D9A0E3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C02A2C2F-0AB5-CBD9-F19C-7FCB2D8D6D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052" y="365125"/>
            <a:ext cx="2020904" cy="36512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4A7607A-ACDF-6B88-4A13-5793FBA6F8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r="20051"/>
          <a:stretch/>
        </p:blipFill>
        <p:spPr>
          <a:xfrm>
            <a:off x="11167413" y="5589142"/>
            <a:ext cx="1024587" cy="12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4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0460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4F0F60-EFDB-38BF-F48B-48C5CF7BB4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50292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2F880D-BA9F-4BD2-B137-64BB5B857E19}"/>
              </a:ext>
            </a:extLst>
          </p:cNvPr>
          <p:cNvSpPr/>
          <p:nvPr userDrawn="1"/>
        </p:nvSpPr>
        <p:spPr>
          <a:xfrm>
            <a:off x="5013706" y="0"/>
            <a:ext cx="717829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76565172-2C0B-BDD4-87CE-07EB504BFC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54400" y="4258183"/>
            <a:ext cx="2486800" cy="2096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1FFDD15E-14BC-9C3C-5E56-33B3C07E68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489" y="6037355"/>
            <a:ext cx="661339" cy="6470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20BC20-4783-E448-F464-8C6D7E946696}"/>
              </a:ext>
            </a:extLst>
          </p:cNvPr>
          <p:cNvSpPr txBox="1"/>
          <p:nvPr userDrawn="1"/>
        </p:nvSpPr>
        <p:spPr>
          <a:xfrm>
            <a:off x="6078718" y="1981256"/>
            <a:ext cx="5334828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Founded in 1988, Accurate Machine &amp; Design (aka Acumed), in a garage in Butler, NJ</a:t>
            </a:r>
          </a:p>
          <a:p>
            <a:pPr marL="285750" indent="-28575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Small family business with one machinist contracted to engineer implant prototypes for some of the biggest names in the industry</a:t>
            </a:r>
          </a:p>
          <a:p>
            <a:pPr marL="285750" indent="-28575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Relocated HQ to Hillsboro, OR, in 1991</a:t>
            </a:r>
          </a:p>
          <a:p>
            <a:pPr marL="285750" indent="-28575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Joined Marmon Holdings (a Berkshire Hathaway subsidiary) in 2019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EDA35D34-5781-8402-E347-03CC8881E6A5}"/>
              </a:ext>
            </a:extLst>
          </p:cNvPr>
          <p:cNvSpPr txBox="1">
            <a:spLocks/>
          </p:cNvSpPr>
          <p:nvPr userDrawn="1"/>
        </p:nvSpPr>
        <p:spPr>
          <a:xfrm>
            <a:off x="6096000" y="388165"/>
            <a:ext cx="3219450" cy="9033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Our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21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E567-1E5D-8628-7BD6-B387861D0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CE32E-E4AD-FB52-D716-BA028BAD5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114C4F-A81D-3857-DF48-AAAF819D2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53FA8C-20F4-5522-7F95-95067B847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F5B3CB-AB2E-92ED-9DCC-7D8C7B3335B6}"/>
              </a:ext>
            </a:extLst>
          </p:cNvPr>
          <p:cNvSpPr/>
          <p:nvPr userDrawn="1"/>
        </p:nvSpPr>
        <p:spPr>
          <a:xfrm>
            <a:off x="0" y="0"/>
            <a:ext cx="12192000" cy="69481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9E89AF-822F-FD8C-49D9-DC1BDCE17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7"/>
          <a:stretch>
            <a:fillRect/>
          </a:stretch>
        </p:blipFill>
        <p:spPr>
          <a:xfrm>
            <a:off x="-495998" y="2091917"/>
            <a:ext cx="7820356" cy="3713634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30980323-F1B7-D723-94AE-11973F44FD4F}"/>
              </a:ext>
            </a:extLst>
          </p:cNvPr>
          <p:cNvSpPr txBox="1">
            <a:spLocks/>
          </p:cNvSpPr>
          <p:nvPr userDrawn="1"/>
        </p:nvSpPr>
        <p:spPr>
          <a:xfrm>
            <a:off x="928720" y="2667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Who We Are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50D50D-EA4A-64F7-E94A-371B48D17AC6}"/>
              </a:ext>
            </a:extLst>
          </p:cNvPr>
          <p:cNvSpPr txBox="1"/>
          <p:nvPr userDrawn="1"/>
        </p:nvSpPr>
        <p:spPr>
          <a:xfrm>
            <a:off x="7777739" y="836094"/>
            <a:ext cx="1803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900+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Employees Worldwide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41312D-0C7F-E63F-1758-40B101B794CA}"/>
              </a:ext>
            </a:extLst>
          </p:cNvPr>
          <p:cNvSpPr txBox="1"/>
          <p:nvPr userDrawn="1"/>
        </p:nvSpPr>
        <p:spPr>
          <a:xfrm>
            <a:off x="9615289" y="836094"/>
            <a:ext cx="2443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6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Locations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Worldwide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AB8D1A-A746-4695-DC30-62ADCD39585F}"/>
              </a:ext>
            </a:extLst>
          </p:cNvPr>
          <p:cNvSpPr txBox="1"/>
          <p:nvPr userDrawn="1"/>
        </p:nvSpPr>
        <p:spPr>
          <a:xfrm>
            <a:off x="7777739" y="2630753"/>
            <a:ext cx="1803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46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Countries Distributed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11C0B1-D3CB-4F67-4440-AF71A8B987BD}"/>
              </a:ext>
            </a:extLst>
          </p:cNvPr>
          <p:cNvSpPr txBox="1"/>
          <p:nvPr userDrawn="1"/>
        </p:nvSpPr>
        <p:spPr>
          <a:xfrm>
            <a:off x="9935584" y="2630753"/>
            <a:ext cx="1803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156+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Global Sales Partners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BEF241-0F87-5F55-ECA3-59D70C2A5302}"/>
              </a:ext>
            </a:extLst>
          </p:cNvPr>
          <p:cNvSpPr txBox="1"/>
          <p:nvPr userDrawn="1"/>
        </p:nvSpPr>
        <p:spPr>
          <a:xfrm>
            <a:off x="7556015" y="4440394"/>
            <a:ext cx="2246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381+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Patents Issued &amp;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Pending Worldwide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74D50302-B2EA-B003-3EF8-FA1F07E26CD5}"/>
              </a:ext>
            </a:extLst>
          </p:cNvPr>
          <p:cNvSpPr/>
          <p:nvPr userDrawn="1"/>
        </p:nvSpPr>
        <p:spPr>
          <a:xfrm>
            <a:off x="2120403" y="6503449"/>
            <a:ext cx="161365" cy="174530"/>
          </a:xfrm>
          <a:prstGeom prst="star5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CF2A87-7DDD-C0F0-3157-014EFA87ACD3}"/>
              </a:ext>
            </a:extLst>
          </p:cNvPr>
          <p:cNvSpPr txBox="1"/>
          <p:nvPr userDrawn="1"/>
        </p:nvSpPr>
        <p:spPr>
          <a:xfrm>
            <a:off x="570156" y="6459909"/>
            <a:ext cx="1215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4"/>
                </a:solidFill>
              </a:rPr>
              <a:t>Global campus</a:t>
            </a:r>
          </a:p>
        </p:txBody>
      </p:sp>
      <p:pic>
        <p:nvPicPr>
          <p:cNvPr id="16" name="Picture 2" descr="Location pin - Free Maps and Flags icons">
            <a:extLst>
              <a:ext uri="{FF2B5EF4-FFF2-40B4-BE49-F238E27FC236}">
                <a16:creationId xmlns:a16="http://schemas.microsoft.com/office/drawing/2014/main" id="{36E0E648-692B-10D6-1590-C2C88F6F28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924" y="6497033"/>
            <a:ext cx="187362" cy="18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A0BA0FC-B55D-B4B1-87EB-05F97C8DAE06}"/>
              </a:ext>
            </a:extLst>
          </p:cNvPr>
          <p:cNvSpPr txBox="1"/>
          <p:nvPr userDrawn="1"/>
        </p:nvSpPr>
        <p:spPr>
          <a:xfrm>
            <a:off x="2302135" y="6459909"/>
            <a:ext cx="1479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4"/>
                </a:solidFill>
              </a:rPr>
              <a:t>Manufacturing site</a:t>
            </a:r>
          </a:p>
        </p:txBody>
      </p:sp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7CE6FFFE-5FE2-078E-BE31-6604FC68A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489" y="6037355"/>
            <a:ext cx="661339" cy="6470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9010617-F91B-79BD-D3DD-D9DAF05B7579}"/>
              </a:ext>
            </a:extLst>
          </p:cNvPr>
          <p:cNvSpPr txBox="1"/>
          <p:nvPr userDrawn="1"/>
        </p:nvSpPr>
        <p:spPr>
          <a:xfrm>
            <a:off x="9812430" y="4425412"/>
            <a:ext cx="2049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400+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Clinical Papers Featuring Acumed</a:t>
            </a:r>
          </a:p>
        </p:txBody>
      </p:sp>
    </p:spTree>
    <p:extLst>
      <p:ext uri="{BB962C8B-B14F-4D97-AF65-F5344CB8AC3E}">
        <p14:creationId xmlns:p14="http://schemas.microsoft.com/office/powerpoint/2010/main" val="899410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on Vision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3B2A507-2D30-CBC7-86B5-1233940BD05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324DB-8434-4A30-787A-9C7531ECE4BF}"/>
              </a:ext>
            </a:extLst>
          </p:cNvPr>
          <p:cNvSpPr/>
          <p:nvPr userDrawn="1"/>
        </p:nvSpPr>
        <p:spPr>
          <a:xfrm>
            <a:off x="5456133" y="3888851"/>
            <a:ext cx="3524847" cy="296726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9A3BA9-53BA-BB28-E0EB-4A9E536E98EA}"/>
              </a:ext>
            </a:extLst>
          </p:cNvPr>
          <p:cNvSpPr/>
          <p:nvPr userDrawn="1"/>
        </p:nvSpPr>
        <p:spPr>
          <a:xfrm>
            <a:off x="0" y="3888851"/>
            <a:ext cx="5456133" cy="2977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F832F2-D054-7888-BC81-2EAFB7B66A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5456133" cy="3888853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BCDCD029-81BB-4404-3BCF-C33F3A72AE0A}"/>
              </a:ext>
            </a:extLst>
          </p:cNvPr>
          <p:cNvSpPr txBox="1">
            <a:spLocks/>
          </p:cNvSpPr>
          <p:nvPr userDrawn="1"/>
        </p:nvSpPr>
        <p:spPr>
          <a:xfrm>
            <a:off x="186030" y="3948623"/>
            <a:ext cx="10515600" cy="7615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Our Mission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A8B01969-C04E-A935-2620-CD1B74D858C5}"/>
              </a:ext>
            </a:extLst>
          </p:cNvPr>
          <p:cNvSpPr txBox="1">
            <a:spLocks/>
          </p:cNvSpPr>
          <p:nvPr userDrawn="1"/>
        </p:nvSpPr>
        <p:spPr>
          <a:xfrm>
            <a:off x="5609887" y="4650426"/>
            <a:ext cx="2625441" cy="4391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Our Vision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AEEFA42-C427-BDED-6F65-28148FC5628B}"/>
              </a:ext>
            </a:extLst>
          </p:cNvPr>
          <p:cNvSpPr txBox="1">
            <a:spLocks/>
          </p:cNvSpPr>
          <p:nvPr userDrawn="1"/>
        </p:nvSpPr>
        <p:spPr>
          <a:xfrm>
            <a:off x="5609887" y="5239709"/>
            <a:ext cx="3216087" cy="13910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  <a:latin typeface="Arial"/>
              </a:rPr>
              <a:t>Become</a:t>
            </a:r>
            <a:r>
              <a:rPr lang="en-US" sz="1200" dirty="0">
                <a:latin typeface="Arial"/>
              </a:rPr>
              <a:t> </a:t>
            </a:r>
            <a:r>
              <a:rPr lang="en-US" sz="1200" b="1" dirty="0">
                <a:solidFill>
                  <a:schemeClr val="accent1"/>
                </a:solidFill>
                <a:latin typeface="Arial"/>
              </a:rPr>
              <a:t>the innovative solutions partner of choice</a:t>
            </a:r>
            <a:r>
              <a:rPr lang="en-US" sz="1200" dirty="0">
                <a:latin typeface="Arial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rial"/>
              </a:rPr>
              <a:t>by advancing the standard of care and delivering predictable outcomes &amp; procedural efficiency.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7E40CB92-052F-90B0-FD3C-6B80CCA9F95F}"/>
              </a:ext>
            </a:extLst>
          </p:cNvPr>
          <p:cNvSpPr txBox="1">
            <a:spLocks/>
          </p:cNvSpPr>
          <p:nvPr userDrawn="1"/>
        </p:nvSpPr>
        <p:spPr>
          <a:xfrm>
            <a:off x="9134735" y="4650426"/>
            <a:ext cx="2871236" cy="4391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Our Values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955E47C-BEB0-40CF-4E60-06958B96741A}"/>
              </a:ext>
            </a:extLst>
          </p:cNvPr>
          <p:cNvSpPr txBox="1">
            <a:spLocks/>
          </p:cNvSpPr>
          <p:nvPr userDrawn="1"/>
        </p:nvSpPr>
        <p:spPr>
          <a:xfrm>
            <a:off x="9134734" y="5239709"/>
            <a:ext cx="2674187" cy="13910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</a:rPr>
              <a:t>Do the </a:t>
            </a:r>
            <a:r>
              <a:rPr lang="en-US" sz="1200" b="1" dirty="0">
                <a:solidFill>
                  <a:schemeClr val="tx2"/>
                </a:solidFill>
                <a:latin typeface="Arial"/>
              </a:rPr>
              <a:t>Right </a:t>
            </a:r>
            <a:r>
              <a:rPr lang="en-US" sz="1200" dirty="0">
                <a:solidFill>
                  <a:schemeClr val="bg1"/>
                </a:solidFill>
                <a:latin typeface="Arial"/>
              </a:rPr>
              <a:t>Thing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</a:rPr>
              <a:t>Make a </a:t>
            </a:r>
            <a:r>
              <a:rPr lang="en-US" sz="1200" b="1" dirty="0">
                <a:solidFill>
                  <a:schemeClr val="tx2"/>
                </a:solidFill>
                <a:latin typeface="Arial"/>
              </a:rPr>
              <a:t>Difference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chemeClr val="tx2"/>
                </a:solidFill>
                <a:latin typeface="Arial"/>
              </a:rPr>
              <a:t>Innovate </a:t>
            </a:r>
            <a:r>
              <a:rPr lang="en-US" sz="1200" dirty="0">
                <a:solidFill>
                  <a:schemeClr val="bg1"/>
                </a:solidFill>
                <a:latin typeface="Arial"/>
              </a:rPr>
              <a:t>with Purpose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097578C-4C33-4CA6-733F-75982A316C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0980" y="1888"/>
            <a:ext cx="3211020" cy="38869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C9B547-F08B-269D-4416-5E17F8567EB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6133" y="-7952"/>
            <a:ext cx="3524847" cy="3896803"/>
          </a:xfrm>
          <a:prstGeom prst="rect">
            <a:avLst/>
          </a:prstGeom>
          <a:ln>
            <a:noFill/>
          </a:ln>
        </p:spPr>
      </p:pic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0A4CDB2B-EB9D-AE69-4D27-79FDA3BD0E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489" y="6037355"/>
            <a:ext cx="661339" cy="6470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2C57F23-9E09-F7E3-8BA0-B838FCAA860A}"/>
              </a:ext>
            </a:extLst>
          </p:cNvPr>
          <p:cNvSpPr txBox="1"/>
          <p:nvPr userDrawn="1"/>
        </p:nvSpPr>
        <p:spPr>
          <a:xfrm>
            <a:off x="240093" y="4521617"/>
            <a:ext cx="5088118" cy="2262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0" lang="en-US" sz="1600" strike="noStrike" kern="1200" normalizeH="0" baseline="0" noProof="0" dirty="0">
                <a:solidFill>
                  <a:schemeClr val="bg1"/>
                </a:solidFill>
                <a:uLnTx/>
                <a:uFillTx/>
                <a:latin typeface="Arial"/>
              </a:rPr>
              <a:t>We are a company on a mission to aid the afflicted through the ingenuity of our </a:t>
            </a:r>
            <a:r>
              <a:rPr kumimoji="0" lang="en-US" sz="1600" b="1" strike="noStrike" kern="1200" normalizeH="0" baseline="0" noProof="0" dirty="0">
                <a:uLnTx/>
                <a:uFillTx/>
                <a:latin typeface="Arial"/>
              </a:rPr>
              <a:t>minds,</a:t>
            </a:r>
            <a:r>
              <a:rPr kumimoji="0" lang="en-US" sz="1600" strike="noStrike" kern="1200" normalizeH="0" baseline="0" noProof="0" dirty="0">
                <a:uLnTx/>
                <a:uFillTx/>
                <a:latin typeface="Arial"/>
              </a:rPr>
              <a:t> </a:t>
            </a:r>
            <a:r>
              <a:rPr kumimoji="0" lang="en-US" sz="1600" strike="noStrike" kern="1200" normalizeH="0" baseline="0" noProof="0" dirty="0">
                <a:solidFill>
                  <a:schemeClr val="bg1"/>
                </a:solidFill>
                <a:uLnTx/>
                <a:uFillTx/>
                <a:latin typeface="Arial"/>
              </a:rPr>
              <a:t>the labor of our </a:t>
            </a:r>
            <a:r>
              <a:rPr kumimoji="0" lang="en-US" sz="1600" b="1" strike="noStrike" kern="1200" normalizeH="0" baseline="0" noProof="0" dirty="0">
                <a:uLnTx/>
                <a:uFillTx/>
                <a:latin typeface="Arial"/>
              </a:rPr>
              <a:t>hands,</a:t>
            </a:r>
            <a:r>
              <a:rPr kumimoji="0" lang="en-US" sz="1600" strike="noStrike" kern="1200" normalizeH="0" baseline="0" noProof="0" dirty="0">
                <a:uLnTx/>
                <a:uFillTx/>
                <a:latin typeface="Arial"/>
              </a:rPr>
              <a:t> </a:t>
            </a:r>
            <a:r>
              <a:rPr kumimoji="0" lang="en-US" sz="1600" strike="noStrike" kern="1200" normalizeH="0" baseline="0" noProof="0" dirty="0">
                <a:solidFill>
                  <a:schemeClr val="bg1"/>
                </a:solidFill>
                <a:uLnTx/>
                <a:uFillTx/>
                <a:latin typeface="Arial"/>
              </a:rPr>
              <a:t>and the compassion of our </a:t>
            </a:r>
            <a:r>
              <a:rPr kumimoji="0" lang="en-US" sz="1600" b="1" strike="noStrike" kern="1200" normalizeH="0" baseline="0" noProof="0" dirty="0">
                <a:uLnTx/>
                <a:uFillTx/>
                <a:latin typeface="Arial"/>
              </a:rPr>
              <a:t>hearts. </a:t>
            </a:r>
            <a:br>
              <a:rPr kumimoji="0" lang="en-US" sz="1600" b="1" strike="noStrike" kern="1200" normalizeH="0" baseline="0" noProof="0" dirty="0">
                <a:uLnTx/>
                <a:uFillTx/>
                <a:latin typeface="Arial"/>
              </a:rPr>
            </a:br>
            <a:endParaRPr kumimoji="0" lang="en-US" sz="1600" b="1" strike="noStrike" kern="1200" normalizeH="0" baseline="0" noProof="0" dirty="0">
              <a:uLnTx/>
              <a:uFillTx/>
              <a:latin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0" lang="en-US" sz="1600" strike="noStrike" kern="1200" normalizeH="0" baseline="0" noProof="0" dirty="0">
                <a:solidFill>
                  <a:schemeClr val="bg1"/>
                </a:solidFill>
                <a:uLnTx/>
                <a:uFillTx/>
                <a:latin typeface="Arial"/>
              </a:rPr>
              <a:t>We support surgeons and health care providers who treat patients in their times of need.</a:t>
            </a:r>
          </a:p>
        </p:txBody>
      </p:sp>
    </p:spTree>
    <p:extLst>
      <p:ext uri="{BB962C8B-B14F-4D97-AF65-F5344CB8AC3E}">
        <p14:creationId xmlns:p14="http://schemas.microsoft.com/office/powerpoint/2010/main" val="2603725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nd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2C190F-3390-2C75-5629-03CF79ACD26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6F89A5-B9D4-B405-6E41-2B28F22917A3}"/>
              </a:ext>
            </a:extLst>
          </p:cNvPr>
          <p:cNvSpPr/>
          <p:nvPr userDrawn="1"/>
        </p:nvSpPr>
        <p:spPr>
          <a:xfrm>
            <a:off x="-7328" y="3900507"/>
            <a:ext cx="3727168" cy="21419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A4443E-7AF4-AA44-53D7-C682C1B84066}"/>
              </a:ext>
            </a:extLst>
          </p:cNvPr>
          <p:cNvSpPr/>
          <p:nvPr userDrawn="1"/>
        </p:nvSpPr>
        <p:spPr>
          <a:xfrm>
            <a:off x="-7329" y="1676076"/>
            <a:ext cx="3506230" cy="21419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46BAE6-932B-BF49-E752-F211A2E94E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2296" y="1676077"/>
            <a:ext cx="2007128" cy="21419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3EEB4C-DD8B-4CF0-FE8F-7A0440AE1F04}"/>
              </a:ext>
            </a:extLst>
          </p:cNvPr>
          <p:cNvSpPr txBox="1"/>
          <p:nvPr userDrawn="1"/>
        </p:nvSpPr>
        <p:spPr>
          <a:xfrm>
            <a:off x="296507" y="1731411"/>
            <a:ext cx="27651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Industry Renowned Faculty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5 Mobile Labs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2 On-site World Class Cadaver Labs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Global Training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0A3421-D3F4-C992-7E82-BB9F206D87CE}"/>
              </a:ext>
            </a:extLst>
          </p:cNvPr>
          <p:cNvSpPr/>
          <p:nvPr userDrawn="1"/>
        </p:nvSpPr>
        <p:spPr>
          <a:xfrm>
            <a:off x="7489372" y="3662282"/>
            <a:ext cx="4702628" cy="21904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0D51062-23AB-44D3-F669-F49083D331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538999" y="3676147"/>
            <a:ext cx="2190498" cy="216276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9A9119C-C740-6064-C872-4EF2CC306E2A}"/>
              </a:ext>
            </a:extLst>
          </p:cNvPr>
          <p:cNvSpPr txBox="1"/>
          <p:nvPr userDrawn="1"/>
        </p:nvSpPr>
        <p:spPr>
          <a:xfrm>
            <a:off x="7874444" y="3837104"/>
            <a:ext cx="39169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Innovation</a:t>
            </a:r>
          </a:p>
          <a:p>
            <a:r>
              <a:rPr lang="en-US" sz="1400" dirty="0">
                <a:solidFill>
                  <a:schemeClr val="bg1"/>
                </a:solidFill>
              </a:rPr>
              <a:t>For over 30 years, Acumed has driven innovation—introducing industry-first solutions, new materials, and techniques that simplify procedures, address unmet clinical needs, and strengthen the trusted goodwill brand.</a:t>
            </a: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1E758226-4555-C846-6E9D-C7B894A4F9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1315" y="4063565"/>
            <a:ext cx="326971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bg1"/>
                </a:solidFill>
              </a:rPr>
              <a:t>Evidence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bg1"/>
                </a:solidFill>
              </a:rPr>
              <a:t>Acumed products are backed by over 400 published studies. We continually collect and analyze clinical and biomechanical data to meet global regulatory standards and support evidence-based promotion and decision-making.</a:t>
            </a:r>
            <a:endParaRPr kumimoji="0" lang="en-US" altLang="en-US" sz="12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BB48A81-46FA-D1B3-DED5-AE83834D06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9840" y="3900507"/>
            <a:ext cx="1729537" cy="21419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CA32A04-7144-F900-C6CB-DAD1E76792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2300" y="2380895"/>
            <a:ext cx="3032313" cy="1962084"/>
          </a:xfrm>
          <a:prstGeom prst="rect">
            <a:avLst/>
          </a:prstGeom>
        </p:spPr>
      </p:pic>
      <p:pic>
        <p:nvPicPr>
          <p:cNvPr id="29" name="Picture 28" descr="A black and white logo&#10;&#10;AI-generated content may be incorrect.">
            <a:extLst>
              <a:ext uri="{FF2B5EF4-FFF2-40B4-BE49-F238E27FC236}">
                <a16:creationId xmlns:a16="http://schemas.microsoft.com/office/drawing/2014/main" id="{B46F544D-1D15-EB77-B7AF-2345020EA14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489" y="6037355"/>
            <a:ext cx="661339" cy="647040"/>
          </a:xfrm>
          <a:prstGeom prst="rect">
            <a:avLst/>
          </a:prstGeom>
        </p:spPr>
      </p:pic>
      <p:sp>
        <p:nvSpPr>
          <p:cNvPr id="30" name="Title 3">
            <a:extLst>
              <a:ext uri="{FF2B5EF4-FFF2-40B4-BE49-F238E27FC236}">
                <a16:creationId xmlns:a16="http://schemas.microsoft.com/office/drawing/2014/main" id="{70E572DA-D32D-6BE8-D395-F8F4F7069DC7}"/>
              </a:ext>
            </a:extLst>
          </p:cNvPr>
          <p:cNvSpPr txBox="1">
            <a:spLocks/>
          </p:cNvSpPr>
          <p:nvPr userDrawn="1"/>
        </p:nvSpPr>
        <p:spPr>
          <a:xfrm>
            <a:off x="838200" y="378180"/>
            <a:ext cx="11426072" cy="772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Our Foundations of Excellence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16448FF-2CD0-0DEC-C655-08692C95C648}"/>
              </a:ext>
            </a:extLst>
          </p:cNvPr>
          <p:cNvSpPr/>
          <p:nvPr userDrawn="1"/>
        </p:nvSpPr>
        <p:spPr>
          <a:xfrm>
            <a:off x="7544899" y="1423823"/>
            <a:ext cx="4654430" cy="214199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5476C4D-77A3-257C-F030-8CF0FF6DD59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9"/>
          <a:stretch>
            <a:fillRect/>
          </a:stretch>
        </p:blipFill>
        <p:spPr>
          <a:xfrm>
            <a:off x="5552862" y="1421948"/>
            <a:ext cx="2088673" cy="214199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7DC37AF-296D-CDFD-DBB1-E75E6E967E7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74445" y="1535133"/>
            <a:ext cx="4163229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bg1"/>
                </a:solidFill>
              </a:rPr>
              <a:t>Quality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Acumed is recognized by surgeons for its commitment to quality. Through continuous improvement and data-driven insights, we enhance product design, education, and customer experience—ensuring reliable performance and optimal outcomes for patients, healthcare providers, and the surgical community.</a:t>
            </a:r>
          </a:p>
        </p:txBody>
      </p:sp>
    </p:spTree>
    <p:extLst>
      <p:ext uri="{BB962C8B-B14F-4D97-AF65-F5344CB8AC3E}">
        <p14:creationId xmlns:p14="http://schemas.microsoft.com/office/powerpoint/2010/main" val="403780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/>
      <p:bldP spid="23" grpId="0" animBg="1"/>
      <p:bldP spid="25" grpId="0"/>
      <p:bldP spid="26" grpId="0"/>
      <p:bldP spid="31" grpId="0" animBg="1"/>
      <p:bldP spid="33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Differentiati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E50248A-FCC1-1754-DFC3-8365312DB6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2DBAED-3299-8AD2-38E1-07EC8CE2D8F4}"/>
              </a:ext>
            </a:extLst>
          </p:cNvPr>
          <p:cNvSpPr/>
          <p:nvPr userDrawn="1"/>
        </p:nvSpPr>
        <p:spPr>
          <a:xfrm>
            <a:off x="0" y="0"/>
            <a:ext cx="12192000" cy="38454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87EAC8-6495-7385-1316-C0B9C49B42D4}"/>
              </a:ext>
            </a:extLst>
          </p:cNvPr>
          <p:cNvSpPr txBox="1"/>
          <p:nvPr userDrawn="1"/>
        </p:nvSpPr>
        <p:spPr>
          <a:xfrm>
            <a:off x="1561578" y="2030155"/>
            <a:ext cx="3832964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 Portfolio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B0F0"/>
              </a:buClr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Comprehensive portfolio featuring numerous industry 1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products that deliver improved clinical outcomes and OR efficiency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149119-800F-ED5C-2995-903875069EAC}"/>
              </a:ext>
            </a:extLst>
          </p:cNvPr>
          <p:cNvSpPr txBox="1"/>
          <p:nvPr userDrawn="1"/>
        </p:nvSpPr>
        <p:spPr>
          <a:xfrm>
            <a:off x="7807891" y="2030155"/>
            <a:ext cx="3832965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Evidence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B0F0"/>
              </a:buClr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Hundreds of published and peer-reviewed articles featuring Acumed products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DF8B69-98AE-FD48-B2E9-86E7EC6C32C2}"/>
              </a:ext>
            </a:extLst>
          </p:cNvPr>
          <p:cNvSpPr txBox="1"/>
          <p:nvPr userDrawn="1"/>
        </p:nvSpPr>
        <p:spPr>
          <a:xfrm>
            <a:off x="1711891" y="4375973"/>
            <a:ext cx="4384109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Scalability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B0F0"/>
              </a:buClr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a Marmon Medical | Berkshire Hathaway Company, Acumed has the stability to scale to meet the increasing needs of Hospitals, IDNs, GPOs, ASCs, and Payors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45A314-AB9D-64A5-9C37-F2E2DB1E4EDB}"/>
              </a:ext>
            </a:extLst>
          </p:cNvPr>
          <p:cNvSpPr txBox="1"/>
          <p:nvPr userDrawn="1"/>
        </p:nvSpPr>
        <p:spPr>
          <a:xfrm>
            <a:off x="7807891" y="4633736"/>
            <a:ext cx="3482236" cy="2023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Quality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B0F0"/>
              </a:buClr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Quality is at the center of everything we do. Member in good standing with all notified bodies worldwide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 descr="A blue and black circle with a pen and a piece of paper&#10;&#10;Description automatically generated">
            <a:extLst>
              <a:ext uri="{FF2B5EF4-FFF2-40B4-BE49-F238E27FC236}">
                <a16:creationId xmlns:a16="http://schemas.microsoft.com/office/drawing/2014/main" id="{844BC730-277F-662B-ABF8-885C564967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690" y="2102019"/>
            <a:ext cx="1010434" cy="1010434"/>
          </a:xfrm>
          <a:prstGeom prst="rect">
            <a:avLst/>
          </a:prstGeom>
        </p:spPr>
      </p:pic>
      <p:pic>
        <p:nvPicPr>
          <p:cNvPr id="14" name="Picture 13" descr="A blue and white spirals on a black background&#10;&#10;Description automatically generated">
            <a:extLst>
              <a:ext uri="{FF2B5EF4-FFF2-40B4-BE49-F238E27FC236}">
                <a16:creationId xmlns:a16="http://schemas.microsoft.com/office/drawing/2014/main" id="{2265FC57-6751-FE5F-7BCE-13CEB10B8C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80" y="2102019"/>
            <a:ext cx="1010434" cy="1010434"/>
          </a:xfrm>
          <a:prstGeom prst="rect">
            <a:avLst/>
          </a:prstGeom>
        </p:spPr>
      </p:pic>
      <p:pic>
        <p:nvPicPr>
          <p:cNvPr id="15" name="Picture 14" descr="A blue circle with black and white gears&#10;&#10;Description automatically generated">
            <a:extLst>
              <a:ext uri="{FF2B5EF4-FFF2-40B4-BE49-F238E27FC236}">
                <a16:creationId xmlns:a16="http://schemas.microsoft.com/office/drawing/2014/main" id="{00D01389-62BA-2D0B-A26A-47C6206453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56" y="4863335"/>
            <a:ext cx="1010434" cy="1010434"/>
          </a:xfrm>
          <a:prstGeom prst="rect">
            <a:avLst/>
          </a:prstGeom>
        </p:spPr>
      </p:pic>
      <p:pic>
        <p:nvPicPr>
          <p:cNvPr id="16" name="Picture 15" descr="A blue check mark in a circle&#10;&#10;Description automatically generated">
            <a:extLst>
              <a:ext uri="{FF2B5EF4-FFF2-40B4-BE49-F238E27FC236}">
                <a16:creationId xmlns:a16="http://schemas.microsoft.com/office/drawing/2014/main" id="{2159F14A-BD57-8E68-D215-A0C0947B9C9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690" y="4863335"/>
            <a:ext cx="1010434" cy="1010434"/>
          </a:xfrm>
          <a:prstGeom prst="rect">
            <a:avLst/>
          </a:prstGeom>
        </p:spPr>
      </p:pic>
      <p:pic>
        <p:nvPicPr>
          <p:cNvPr id="17" name="Picture 16" descr="A black and white logo&#10;&#10;AI-generated content may be incorrect.">
            <a:extLst>
              <a:ext uri="{FF2B5EF4-FFF2-40B4-BE49-F238E27FC236}">
                <a16:creationId xmlns:a16="http://schemas.microsoft.com/office/drawing/2014/main" id="{43FC482F-98D9-3BF3-C6A0-CEE2B0B4E66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489" y="6037355"/>
            <a:ext cx="661339" cy="64704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41833625-4634-52EA-453C-46E4E20CBE83}"/>
              </a:ext>
            </a:extLst>
          </p:cNvPr>
          <p:cNvSpPr txBox="1">
            <a:spLocks/>
          </p:cNvSpPr>
          <p:nvPr userDrawn="1"/>
        </p:nvSpPr>
        <p:spPr>
          <a:xfrm>
            <a:off x="914400" y="263829"/>
            <a:ext cx="10515600" cy="8539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chemeClr val="bg1"/>
                </a:solidFill>
              </a:rPr>
              <a:t>Acumed’s Key Differentiators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92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y 1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3D15AA0-5C3C-35AA-ED82-3400392195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blue hexagon with white text and blue ribbons&#10;&#10;Description automatically generated">
            <a:extLst>
              <a:ext uri="{FF2B5EF4-FFF2-40B4-BE49-F238E27FC236}">
                <a16:creationId xmlns:a16="http://schemas.microsoft.com/office/drawing/2014/main" id="{A481A411-8436-0400-B373-5AF7ED4D79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418" y="1918347"/>
            <a:ext cx="2214283" cy="2214283"/>
          </a:xfrm>
          <a:prstGeom prst="rect">
            <a:avLst/>
          </a:prstGeom>
        </p:spPr>
      </p:pic>
      <p:pic>
        <p:nvPicPr>
          <p:cNvPr id="25" name="Picture 24" descr="A gold screw with a hole&#10;&#10;Description automatically generated">
            <a:extLst>
              <a:ext uri="{FF2B5EF4-FFF2-40B4-BE49-F238E27FC236}">
                <a16:creationId xmlns:a16="http://schemas.microsoft.com/office/drawing/2014/main" id="{118B2790-9CE2-3FC6-65EC-D6BEEF5252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861" y="1813490"/>
            <a:ext cx="3102626" cy="20075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9363119-250B-2CC8-7F91-9C8B047CA4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2667" y="1952907"/>
            <a:ext cx="2783643" cy="180118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554FCF8-5C44-8BB6-AF51-5B6DB49516A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7540" y="2079402"/>
            <a:ext cx="2730651" cy="17668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0034A8A-C4B6-8CF0-8D5E-0C990460523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8191" y="3248707"/>
            <a:ext cx="3422072" cy="22142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E048ECD-E54A-8C49-D620-3CD57654E9A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009" y="3707823"/>
            <a:ext cx="3422073" cy="19249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9864781-50AE-14D1-D528-43CF971E2D1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7811">
            <a:off x="4753561" y="3217271"/>
            <a:ext cx="3323419" cy="2150448"/>
          </a:xfrm>
          <a:prstGeom prst="rect">
            <a:avLst/>
          </a:prstGeom>
          <a:effectLst/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86325ED-B914-736E-61E3-505D90B01DE3}"/>
              </a:ext>
            </a:extLst>
          </p:cNvPr>
          <p:cNvSpPr txBox="1"/>
          <p:nvPr userDrawn="1"/>
        </p:nvSpPr>
        <p:spPr>
          <a:xfrm>
            <a:off x="3395621" y="2999903"/>
            <a:ext cx="1756966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Acutrak</a:t>
            </a:r>
            <a:r>
              <a:rPr lang="en-US" baseline="30000" dirty="0">
                <a:solidFill>
                  <a:schemeClr val="tx2"/>
                </a:solidFill>
              </a:rPr>
              <a:t>®</a:t>
            </a:r>
            <a:r>
              <a:rPr lang="en-US" dirty="0">
                <a:solidFill>
                  <a:schemeClr val="tx2"/>
                </a:solidFill>
              </a:rPr>
              <a:t> 3 </a:t>
            </a:r>
          </a:p>
          <a:p>
            <a:pPr algn="l"/>
            <a:r>
              <a:rPr lang="en-US" sz="1050" dirty="0">
                <a:solidFill>
                  <a:schemeClr val="bg1"/>
                </a:solidFill>
              </a:rPr>
              <a:t>Headless Compression Screw System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5FF484-EC30-5E89-FAC2-EA7702BD216C}"/>
              </a:ext>
            </a:extLst>
          </p:cNvPr>
          <p:cNvSpPr txBox="1"/>
          <p:nvPr userDrawn="1"/>
        </p:nvSpPr>
        <p:spPr>
          <a:xfrm>
            <a:off x="7099104" y="2837029"/>
            <a:ext cx="161377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 err="1">
                <a:solidFill>
                  <a:schemeClr val="tx2"/>
                </a:solidFill>
              </a:rPr>
              <a:t>INnate</a:t>
            </a:r>
            <a:r>
              <a:rPr lang="en-US" baseline="30000" dirty="0">
                <a:solidFill>
                  <a:schemeClr val="tx2"/>
                </a:solidFill>
              </a:rPr>
              <a:t>™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US" sz="1050" dirty="0">
                <a:solidFill>
                  <a:schemeClr val="bg1"/>
                </a:solidFill>
              </a:rPr>
              <a:t>Intramedullary Threaded Nail System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967909-DA80-3F06-0EF9-0396C3A222C5}"/>
              </a:ext>
            </a:extLst>
          </p:cNvPr>
          <p:cNvSpPr txBox="1"/>
          <p:nvPr userDrawn="1"/>
        </p:nvSpPr>
        <p:spPr>
          <a:xfrm>
            <a:off x="703013" y="4792585"/>
            <a:ext cx="1756966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ARH 2</a:t>
            </a:r>
          </a:p>
          <a:p>
            <a:pPr algn="l"/>
            <a:r>
              <a:rPr lang="en-US" sz="1050" dirty="0">
                <a:solidFill>
                  <a:schemeClr val="bg1"/>
                </a:solidFill>
              </a:rPr>
              <a:t>Anatomic Radial Head Solutions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2B722C-97FE-9352-6CDA-F3B3E1D3AC60}"/>
              </a:ext>
            </a:extLst>
          </p:cNvPr>
          <p:cNvSpPr txBox="1"/>
          <p:nvPr userDrawn="1"/>
        </p:nvSpPr>
        <p:spPr>
          <a:xfrm>
            <a:off x="10303197" y="4717964"/>
            <a:ext cx="1622631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Profile Zero</a:t>
            </a:r>
            <a:r>
              <a:rPr lang="en-US" baseline="30000" dirty="0">
                <a:solidFill>
                  <a:schemeClr val="tx2"/>
                </a:solidFill>
              </a:rPr>
              <a:t>™</a:t>
            </a:r>
            <a:endParaRPr lang="en-US" dirty="0">
              <a:solidFill>
                <a:schemeClr val="tx2"/>
              </a:solidFill>
            </a:endParaRPr>
          </a:p>
          <a:p>
            <a:pPr algn="l"/>
            <a:r>
              <a:rPr lang="en-US" sz="1050" dirty="0">
                <a:solidFill>
                  <a:schemeClr val="bg1"/>
                </a:solidFill>
              </a:rPr>
              <a:t>Low Profile Neuro Plating System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75941EB-528E-7F7D-9269-70719967BCFD}"/>
              </a:ext>
            </a:extLst>
          </p:cNvPr>
          <p:cNvSpPr txBox="1"/>
          <p:nvPr userDrawn="1"/>
        </p:nvSpPr>
        <p:spPr>
          <a:xfrm>
            <a:off x="5113832" y="4652430"/>
            <a:ext cx="1830400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RibLoc</a:t>
            </a:r>
            <a:r>
              <a:rPr lang="en-US" baseline="30000" dirty="0">
                <a:solidFill>
                  <a:schemeClr val="tx2"/>
                </a:solidFill>
              </a:rPr>
              <a:t> ®</a:t>
            </a:r>
            <a:r>
              <a:rPr lang="en-US" dirty="0">
                <a:solidFill>
                  <a:schemeClr val="tx2"/>
                </a:solidFill>
              </a:rPr>
              <a:t> U Plus</a:t>
            </a:r>
          </a:p>
          <a:p>
            <a:pPr algn="l"/>
            <a:r>
              <a:rPr lang="en-US" sz="1050" dirty="0">
                <a:solidFill>
                  <a:schemeClr val="bg1"/>
                </a:solidFill>
              </a:rPr>
              <a:t>Chest Wall Plating System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A532DC2-B6B2-D0EA-BC23-B2793379C80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6105" y="4580867"/>
            <a:ext cx="3602705" cy="23311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0"/>
          </a:effec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419FAF9-004B-AE05-0E2F-DC4D30BCD60D}"/>
              </a:ext>
            </a:extLst>
          </p:cNvPr>
          <p:cNvSpPr txBox="1"/>
          <p:nvPr userDrawn="1"/>
        </p:nvSpPr>
        <p:spPr>
          <a:xfrm>
            <a:off x="3591844" y="5971352"/>
            <a:ext cx="1756966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Ankle</a:t>
            </a:r>
          </a:p>
          <a:p>
            <a:pPr algn="l"/>
            <a:r>
              <a:rPr lang="en-US" sz="1050" dirty="0">
                <a:solidFill>
                  <a:schemeClr val="bg1"/>
                </a:solidFill>
              </a:rPr>
              <a:t>Plating System 3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D964D6B-C658-F0EC-1D8D-8B7A468ED16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9025" y="5090231"/>
            <a:ext cx="2435909" cy="14121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2F4A864-65F6-21BD-BDDC-5E8B7C0C4A1C}"/>
              </a:ext>
            </a:extLst>
          </p:cNvPr>
          <p:cNvSpPr txBox="1"/>
          <p:nvPr userDrawn="1"/>
        </p:nvSpPr>
        <p:spPr>
          <a:xfrm>
            <a:off x="7988565" y="6010709"/>
            <a:ext cx="1756966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ICON</a:t>
            </a:r>
            <a:r>
              <a:rPr lang="en-US" baseline="30000" dirty="0">
                <a:solidFill>
                  <a:schemeClr val="tx2"/>
                </a:solidFill>
              </a:rPr>
              <a:t>™</a:t>
            </a:r>
            <a:endParaRPr lang="en-US" dirty="0">
              <a:solidFill>
                <a:schemeClr val="tx2"/>
              </a:solidFill>
            </a:endParaRPr>
          </a:p>
          <a:p>
            <a:pPr algn="l"/>
            <a:r>
              <a:rPr lang="en-US" sz="1050" dirty="0">
                <a:solidFill>
                  <a:schemeClr val="bg1"/>
                </a:solidFill>
              </a:rPr>
              <a:t>Facial Plating System</a:t>
            </a:r>
          </a:p>
        </p:txBody>
      </p:sp>
      <p:pic>
        <p:nvPicPr>
          <p:cNvPr id="41" name="Picture 40" descr="A black and white logo&#10;&#10;AI-generated content may be incorrect.">
            <a:extLst>
              <a:ext uri="{FF2B5EF4-FFF2-40B4-BE49-F238E27FC236}">
                <a16:creationId xmlns:a16="http://schemas.microsoft.com/office/drawing/2014/main" id="{50794555-942D-D357-1ED7-79688E83EEA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489" y="6037355"/>
            <a:ext cx="661339" cy="647040"/>
          </a:xfrm>
          <a:prstGeom prst="rect">
            <a:avLst/>
          </a:prstGeom>
        </p:spPr>
      </p:pic>
      <p:sp>
        <p:nvSpPr>
          <p:cNvPr id="43" name="Title 3">
            <a:extLst>
              <a:ext uri="{FF2B5EF4-FFF2-40B4-BE49-F238E27FC236}">
                <a16:creationId xmlns:a16="http://schemas.microsoft.com/office/drawing/2014/main" id="{C41F8913-F0E2-004F-0034-3E3626B8EA58}"/>
              </a:ext>
            </a:extLst>
          </p:cNvPr>
          <p:cNvSpPr txBox="1">
            <a:spLocks/>
          </p:cNvSpPr>
          <p:nvPr userDrawn="1"/>
        </p:nvSpPr>
        <p:spPr>
          <a:xfrm>
            <a:off x="914400" y="294555"/>
            <a:ext cx="10880034" cy="12221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Innovation Firsts and </a:t>
            </a:r>
            <a:br>
              <a:rPr lang="en-US" dirty="0"/>
            </a:br>
            <a:r>
              <a:rPr lang="en-US" dirty="0"/>
              <a:t>Best in Class Solutions</a:t>
            </a:r>
            <a:r>
              <a:rPr lang="en-US" sz="3100" dirty="0"/>
              <a:t>…Just to Name a Few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FC0CCA-4018-4D1E-60C4-23FF6094BF2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561" y="2952715"/>
            <a:ext cx="1925863" cy="59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29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6C0401-7533-80CD-AF35-9325A80E56A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ACE5A2-9D3B-0663-210E-D7653EF56FAA}"/>
              </a:ext>
            </a:extLst>
          </p:cNvPr>
          <p:cNvSpPr txBox="1"/>
          <p:nvPr userDrawn="1"/>
        </p:nvSpPr>
        <p:spPr>
          <a:xfrm>
            <a:off x="914400" y="4383448"/>
            <a:ext cx="6183984" cy="1754326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lvl="0">
              <a:lnSpc>
                <a:spcPct val="150000"/>
              </a:lnSpc>
              <a:buClr>
                <a:srgbClr val="00B0F0"/>
              </a:buClr>
              <a:defRPr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Craniomaxillofacial</a:t>
            </a:r>
          </a:p>
          <a:p>
            <a:pPr lvl="0">
              <a:lnSpc>
                <a:spcPct val="150000"/>
              </a:lnSpc>
              <a:buClr>
                <a:srgbClr val="00B0F0"/>
              </a:buClr>
              <a:defRPr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Chest Wall</a:t>
            </a:r>
          </a:p>
          <a:p>
            <a:pPr lvl="0">
              <a:lnSpc>
                <a:spcPct val="150000"/>
              </a:lnSpc>
              <a:buClr>
                <a:srgbClr val="00B0F0"/>
              </a:buClr>
              <a:defRPr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Extremity</a:t>
            </a:r>
          </a:p>
          <a:p>
            <a:pPr lvl="0">
              <a:lnSpc>
                <a:spcPct val="150000"/>
              </a:lnSpc>
              <a:buClr>
                <a:srgbClr val="00B0F0"/>
              </a:buClr>
              <a:defRPr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 and Pelvic</a:t>
            </a:r>
          </a:p>
          <a:p>
            <a:pPr lvl="0">
              <a:lnSpc>
                <a:spcPct val="150000"/>
              </a:lnSpc>
              <a:buClr>
                <a:srgbClr val="00B0F0"/>
              </a:buClr>
              <a:defRPr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 and Ankle</a:t>
            </a:r>
          </a:p>
          <a:p>
            <a:pPr lvl="0">
              <a:lnSpc>
                <a:spcPct val="150000"/>
              </a:lnSpc>
              <a:buClr>
                <a:srgbClr val="00B0F0"/>
              </a:buClr>
              <a:defRPr/>
            </a:pP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Orthobiologics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Clr>
                <a:srgbClr val="00B0F0"/>
              </a:buClr>
              <a:defRPr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Tendon and Ligament Repair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1939AA-D3DC-FE0A-B191-F438CB4533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106" y="0"/>
            <a:ext cx="4437529" cy="6858000"/>
          </a:xfrm>
          <a:prstGeom prst="rect">
            <a:avLst/>
          </a:prstGeom>
        </p:spPr>
      </p:pic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FBF84FE7-FC12-6ED2-093A-F5DB450587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489" y="6037355"/>
            <a:ext cx="661339" cy="64704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7C83C8C-010B-DCE2-2F73-3DE6C865B9E8}"/>
              </a:ext>
            </a:extLst>
          </p:cNvPr>
          <p:cNvSpPr txBox="1">
            <a:spLocks/>
          </p:cNvSpPr>
          <p:nvPr userDrawn="1"/>
        </p:nvSpPr>
        <p:spPr>
          <a:xfrm>
            <a:off x="914400" y="1642833"/>
            <a:ext cx="5699342" cy="17861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Comprehensive Portfolio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EFCE1-8C5F-19DD-7DA7-358360591503}"/>
              </a:ext>
            </a:extLst>
          </p:cNvPr>
          <p:cNvSpPr txBox="1"/>
          <p:nvPr userDrawn="1"/>
        </p:nvSpPr>
        <p:spPr>
          <a:xfrm>
            <a:off x="914400" y="3640481"/>
            <a:ext cx="55523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offer comprehensive solutions to treat simple to complex injuries 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head to toe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0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 &amp; Wr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9">
            <a:extLst>
              <a:ext uri="{FF2B5EF4-FFF2-40B4-BE49-F238E27FC236}">
                <a16:creationId xmlns:a16="http://schemas.microsoft.com/office/drawing/2014/main" id="{7541CDA1-AFBB-4624-20A2-4DA128C3D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8467"/>
            <a:ext cx="12185904" cy="6858000"/>
          </a:xfrm>
          <a:prstGeom prst="rect">
            <a:avLst/>
          </a:prstGeom>
        </p:spPr>
      </p:pic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46C9C94C-0ACF-8630-42E1-C40570A13C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489" y="6037355"/>
            <a:ext cx="661339" cy="647040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186C09D2-EA4B-36BE-E952-5E20D43EE051}"/>
              </a:ext>
            </a:extLst>
          </p:cNvPr>
          <p:cNvSpPr txBox="1">
            <a:spLocks/>
          </p:cNvSpPr>
          <p:nvPr userDrawn="1"/>
        </p:nvSpPr>
        <p:spPr>
          <a:xfrm>
            <a:off x="0" y="3651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Hand &amp; Wrist Solutions</a:t>
            </a:r>
          </a:p>
        </p:txBody>
      </p:sp>
    </p:spTree>
    <p:extLst>
      <p:ext uri="{BB962C8B-B14F-4D97-AF65-F5344CB8AC3E}">
        <p14:creationId xmlns:p14="http://schemas.microsoft.com/office/powerpoint/2010/main" val="2603346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9">
            <a:extLst>
              <a:ext uri="{FF2B5EF4-FFF2-40B4-BE49-F238E27FC236}">
                <a16:creationId xmlns:a16="http://schemas.microsoft.com/office/drawing/2014/main" id="{BD95A95C-9645-B0EC-26CC-8B723008D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14970F10-2A92-7D9F-6DA8-1D3AF87523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489" y="6037355"/>
            <a:ext cx="661339" cy="647040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B0FF9B20-0FEA-AC48-E106-A68CF9AE6360}"/>
              </a:ext>
            </a:extLst>
          </p:cNvPr>
          <p:cNvSpPr txBox="1">
            <a:spLocks/>
          </p:cNvSpPr>
          <p:nvPr userDrawn="1"/>
        </p:nvSpPr>
        <p:spPr>
          <a:xfrm>
            <a:off x="0" y="23959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Upper Extremity Solutions</a:t>
            </a:r>
          </a:p>
        </p:txBody>
      </p:sp>
    </p:spTree>
    <p:extLst>
      <p:ext uri="{BB962C8B-B14F-4D97-AF65-F5344CB8AC3E}">
        <p14:creationId xmlns:p14="http://schemas.microsoft.com/office/powerpoint/2010/main" val="257543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632572-64C4-1166-73AD-E3CF4024803A}"/>
              </a:ext>
            </a:extLst>
          </p:cNvPr>
          <p:cNvSpPr/>
          <p:nvPr userDrawn="1"/>
        </p:nvSpPr>
        <p:spPr>
          <a:xfrm>
            <a:off x="0" y="0"/>
            <a:ext cx="12192000" cy="66314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512B8C-B275-29F7-1174-D11D4D4DB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9EB89-E9D1-33E7-4042-2709C4FB8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00F73-5C60-936F-DBD9-4871527A1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C8D76-9CF3-15ED-7A53-FF5459531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4D394-9C24-38CD-6C2C-3BC306891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7BF0DB0-CB4A-B1D4-DB2D-9F1232E6A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0051"/>
          <a:stretch/>
        </p:blipFill>
        <p:spPr>
          <a:xfrm>
            <a:off x="11167413" y="5589142"/>
            <a:ext cx="1024587" cy="12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07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 &amp; Ank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0B920199-19A8-BC4F-F098-387B41C0B4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9FA1779E-2B4B-F4EF-672C-C781725BCD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489" y="6037355"/>
            <a:ext cx="661339" cy="6470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CE1B433-3688-03F4-CE64-F2867B4775FB}"/>
              </a:ext>
            </a:extLst>
          </p:cNvPr>
          <p:cNvSpPr txBox="1">
            <a:spLocks/>
          </p:cNvSpPr>
          <p:nvPr userDrawn="1"/>
        </p:nvSpPr>
        <p:spPr>
          <a:xfrm>
            <a:off x="0" y="3651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Foot &amp; Ankle Solutions</a:t>
            </a:r>
          </a:p>
        </p:txBody>
      </p:sp>
    </p:spTree>
    <p:extLst>
      <p:ext uri="{BB962C8B-B14F-4D97-AF65-F5344CB8AC3E}">
        <p14:creationId xmlns:p14="http://schemas.microsoft.com/office/powerpoint/2010/main" val="2442707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st 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575F6360-8CF1-08D8-87C5-AB314E20C8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D84043FF-184A-40D7-6F64-81EFD8F99F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489" y="6037355"/>
            <a:ext cx="661339" cy="64704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2A0D440B-2D88-535F-12FD-E848BE8B4119}"/>
              </a:ext>
            </a:extLst>
          </p:cNvPr>
          <p:cNvSpPr txBox="1">
            <a:spLocks/>
          </p:cNvSpPr>
          <p:nvPr userDrawn="1"/>
        </p:nvSpPr>
        <p:spPr>
          <a:xfrm>
            <a:off x="0" y="365124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Chest Wall Solutions</a:t>
            </a:r>
          </a:p>
        </p:txBody>
      </p:sp>
    </p:spTree>
    <p:extLst>
      <p:ext uri="{BB962C8B-B14F-4D97-AF65-F5344CB8AC3E}">
        <p14:creationId xmlns:p14="http://schemas.microsoft.com/office/powerpoint/2010/main" val="522602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F Ne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9">
            <a:extLst>
              <a:ext uri="{FF2B5EF4-FFF2-40B4-BE49-F238E27FC236}">
                <a16:creationId xmlns:a16="http://schemas.microsoft.com/office/drawing/2014/main" id="{59C20479-3F20-0747-0D13-AD46FFBC0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A80B8ABC-013E-9091-965E-A96258F552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489" y="6037355"/>
            <a:ext cx="661339" cy="647040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2931B3D5-E6CA-2B77-A4FC-FE12FB67AE19}"/>
              </a:ext>
            </a:extLst>
          </p:cNvPr>
          <p:cNvSpPr txBox="1">
            <a:spLocks/>
          </p:cNvSpPr>
          <p:nvPr userDrawn="1"/>
        </p:nvSpPr>
        <p:spPr>
          <a:xfrm>
            <a:off x="0" y="365124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Craniomaxillofacial &amp; Neurosurgical</a:t>
            </a:r>
          </a:p>
        </p:txBody>
      </p:sp>
    </p:spTree>
    <p:extLst>
      <p:ext uri="{BB962C8B-B14F-4D97-AF65-F5344CB8AC3E}">
        <p14:creationId xmlns:p14="http://schemas.microsoft.com/office/powerpoint/2010/main" val="25516242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A4464D-7545-2E75-B34E-E6A5C6E89957}"/>
              </a:ext>
            </a:extLst>
          </p:cNvPr>
          <p:cNvSpPr/>
          <p:nvPr userDrawn="1"/>
        </p:nvSpPr>
        <p:spPr>
          <a:xfrm>
            <a:off x="0" y="-1"/>
            <a:ext cx="12192000" cy="6721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3492E6-99C2-47FD-9230-7683D6AC8D7A}"/>
              </a:ext>
            </a:extLst>
          </p:cNvPr>
          <p:cNvSpPr/>
          <p:nvPr userDrawn="1"/>
        </p:nvSpPr>
        <p:spPr>
          <a:xfrm>
            <a:off x="0" y="2183642"/>
            <a:ext cx="12192000" cy="1442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42935-EFB6-16E2-217B-C080465D6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6178" y="4139004"/>
            <a:ext cx="5071967" cy="1034741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1847CF-6C11-2DCD-9A8A-2BBDB6A84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007" y="4127360"/>
            <a:ext cx="5070164" cy="960438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CF4C79F-DFC9-71EB-E1F4-12668EA313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0051"/>
          <a:stretch/>
        </p:blipFill>
        <p:spPr>
          <a:xfrm>
            <a:off x="11167413" y="5589142"/>
            <a:ext cx="1024587" cy="1268858"/>
          </a:xfrm>
          <a:prstGeom prst="rect">
            <a:avLst/>
          </a:prstGeom>
        </p:spPr>
      </p:pic>
      <p:pic>
        <p:nvPicPr>
          <p:cNvPr id="13" name="Picture 12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D06513E7-F735-9383-95ED-26206B0D2D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4043" y="350817"/>
            <a:ext cx="2150921" cy="39374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DA0D91F-6296-092A-6923-B98505AEBFF2}"/>
              </a:ext>
            </a:extLst>
          </p:cNvPr>
          <p:cNvSpPr txBox="1">
            <a:spLocks/>
          </p:cNvSpPr>
          <p:nvPr userDrawn="1"/>
        </p:nvSpPr>
        <p:spPr>
          <a:xfrm>
            <a:off x="0" y="2183642"/>
            <a:ext cx="12192000" cy="1442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6767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BE1245A-A1AC-42E5-A30F-828DF0B1EC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1030705" y="848025"/>
            <a:ext cx="8041106" cy="112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altLang="en-US" dirty="0"/>
              <a:t>Agenda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F10E4E8-F653-4753-8C89-C897D89BD9E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030705" y="2286301"/>
            <a:ext cx="4716952" cy="34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ED0CF95-A68F-4135-B518-CE332812EB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51971" y="6236795"/>
            <a:ext cx="1492959" cy="36099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322AA0D-F686-2A9D-8B08-5542FF9AD1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" t="14187" r="23881"/>
          <a:stretch/>
        </p:blipFill>
        <p:spPr>
          <a:xfrm>
            <a:off x="6071335" y="-73341"/>
            <a:ext cx="6120665" cy="68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0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C3608-52BE-CF77-093D-B8B6BFB5C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33F64-3EB8-1B26-E903-DBB89B8AE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4DB7DB-EE5A-D516-E561-88A29F333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968F80-CFD8-A448-25E4-7396B17E3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25281-C4F9-FDA6-4474-7BF19DF22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5D56F-56CD-2822-9FD4-97248587D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FDDB6460-7671-E85C-0D13-6C7F73A250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052" y="365125"/>
            <a:ext cx="2020904" cy="36512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5D65F71-3F7E-D824-FB21-FE80BF2D04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r="20051"/>
          <a:stretch/>
        </p:blipFill>
        <p:spPr>
          <a:xfrm>
            <a:off x="11167413" y="5589142"/>
            <a:ext cx="1024587" cy="12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7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C3608-52BE-CF77-093D-B8B6BFB5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184" y="365125"/>
            <a:ext cx="465935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33F64-3EB8-1B26-E903-DBB89B8AE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2183" y="1825625"/>
            <a:ext cx="465935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968F80-CFD8-A448-25E4-7396B17E3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25281-C4F9-FDA6-4474-7BF19DF22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5D56F-56CD-2822-9FD4-97248587D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5DF095F-B9FD-DF49-D2A8-4B73A2B0C1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595938" cy="6619164"/>
          </a:xfrm>
          <a:solidFill>
            <a:schemeClr val="tx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4DB7DB-EE5A-D516-E561-88A29F333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56839" y="2389557"/>
            <a:ext cx="3697406" cy="250071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E0C92C8-4E9C-623E-275F-FF871F891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0051"/>
          <a:stretch/>
        </p:blipFill>
        <p:spPr>
          <a:xfrm>
            <a:off x="11167413" y="5589142"/>
            <a:ext cx="1024587" cy="12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79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C794B2-230B-8FFB-14EA-95FA79E1565B}"/>
              </a:ext>
            </a:extLst>
          </p:cNvPr>
          <p:cNvSpPr/>
          <p:nvPr userDrawn="1"/>
        </p:nvSpPr>
        <p:spPr>
          <a:xfrm>
            <a:off x="5554639" y="-1"/>
            <a:ext cx="6637361" cy="6721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3C3608-52BE-CF77-093D-B8B6BFB5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54554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33F64-3EB8-1B26-E903-DBB89B8AE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45601" y="1825625"/>
            <a:ext cx="559593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968F80-CFD8-A448-25E4-7396B17E3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25281-C4F9-FDA6-4474-7BF19DF22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5D56F-56CD-2822-9FD4-97248587D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5DF095F-B9FD-DF49-D2A8-4B73A2B0C1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595938" cy="6619164"/>
          </a:xfrm>
          <a:solidFill>
            <a:schemeClr val="tx2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E0C92C8-4E9C-623E-275F-FF871F891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0051"/>
          <a:stretch/>
        </p:blipFill>
        <p:spPr>
          <a:xfrm>
            <a:off x="11167413" y="5589142"/>
            <a:ext cx="1024587" cy="12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C794B2-230B-8FFB-14EA-95FA79E1565B}"/>
              </a:ext>
            </a:extLst>
          </p:cNvPr>
          <p:cNvSpPr/>
          <p:nvPr userDrawn="1"/>
        </p:nvSpPr>
        <p:spPr>
          <a:xfrm>
            <a:off x="0" y="-1"/>
            <a:ext cx="6637361" cy="67214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3C3608-52BE-CF77-093D-B8B6BFB5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61" y="365125"/>
            <a:ext cx="554554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33F64-3EB8-1B26-E903-DBB89B8AE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962" y="1825625"/>
            <a:ext cx="559593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968F80-CFD8-A448-25E4-7396B17E3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25281-C4F9-FDA6-4474-7BF19DF22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5D56F-56CD-2822-9FD4-97248587D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5DF095F-B9FD-DF49-D2A8-4B73A2B0C1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95413" y="1"/>
            <a:ext cx="5595938" cy="6619164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E0C92C8-4E9C-623E-275F-FF871F891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0051"/>
          <a:stretch/>
        </p:blipFill>
        <p:spPr>
          <a:xfrm>
            <a:off x="11167413" y="5589142"/>
            <a:ext cx="1024587" cy="12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9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8E402-63F5-3F86-0654-47F88E2D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42935-EFB6-16E2-217B-C080465D6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E0A06-D03C-E97C-DECA-244D84DA9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1847CF-6C11-2DCD-9A8A-2BBDB6A84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C3BE85-FCB8-A25B-F7F4-1B67C78F7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B8E18C-1F95-C8F5-0576-E35B771A8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C5D0-6D19-45C0-8D77-9F446A27BEE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1C2AD4-BC99-E4B1-3B88-CC4684370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84CF3C-1372-7CFC-F7B6-6A3C4E4A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EE7233CB-0D41-D3CB-5218-2CED998498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052" y="365125"/>
            <a:ext cx="2020904" cy="36512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CF4C79F-DFC9-71EB-E1F4-12668EA313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r="20051"/>
          <a:stretch/>
        </p:blipFill>
        <p:spPr>
          <a:xfrm>
            <a:off x="11167413" y="5589142"/>
            <a:ext cx="1024587" cy="12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4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2AB431-BBE6-38EA-983A-8AE0D8F34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5488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209AC-73F8-DEAB-EB5D-285ED87A6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791D6-1E36-8449-221D-A575F32DD2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90C5D0-6D19-45C0-8D77-9F446A27BEE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7825A-5452-3D84-2569-A2F85F576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A3D00-9914-E38D-8D9B-01E07FA37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E2C3C6-2254-4CBF-8CF3-E644F70F573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D54ECD-BACC-EC86-A8CF-44771731FB80}"/>
              </a:ext>
            </a:extLst>
          </p:cNvPr>
          <p:cNvSpPr/>
          <p:nvPr userDrawn="1"/>
        </p:nvSpPr>
        <p:spPr>
          <a:xfrm>
            <a:off x="0" y="6637106"/>
            <a:ext cx="12192000" cy="220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D658BD-7E9A-9FE1-F558-B6038397CF31}"/>
              </a:ext>
            </a:extLst>
          </p:cNvPr>
          <p:cNvSpPr/>
          <p:nvPr userDrawn="1"/>
        </p:nvSpPr>
        <p:spPr>
          <a:xfrm>
            <a:off x="0" y="6637106"/>
            <a:ext cx="1880171" cy="2208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0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66" r:id="rId6"/>
    <p:sldLayoutId id="2147483671" r:id="rId7"/>
    <p:sldLayoutId id="2147483672" r:id="rId8"/>
    <p:sldLayoutId id="2147483653" r:id="rId9"/>
    <p:sldLayoutId id="2147483670" r:id="rId10"/>
    <p:sldLayoutId id="2147483668" r:id="rId11"/>
    <p:sldLayoutId id="2147483669" r:id="rId12"/>
    <p:sldLayoutId id="2147483667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3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84" r:id="rId32"/>
    <p:sldLayoutId id="214748368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C55C1-2F85-B3E1-507F-8F568C638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191" y="1122363"/>
            <a:ext cx="6474069" cy="23876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Acumed: Introduction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258E55C-018B-56AA-AC61-EC145D8FC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400" y="5123106"/>
            <a:ext cx="3212123" cy="122506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Name: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Date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3D9C4D1A-79F6-80FD-7F3A-6D59853C62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09" y="372752"/>
            <a:ext cx="3425848" cy="62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93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228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8086D-3A49-F071-858A-25C8E8099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455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82B1A-E6A8-C1DA-F32B-21A322426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233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2AD29-BF16-F7CD-19FB-AF197ABF4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26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9A7F0-476E-9F2D-C919-69897BE30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380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8114D-4D62-136B-7A74-926A1D7F3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C90408FE-8CDC-E5F6-FEDD-FA2FFCDA7EC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752BA5D-4435-88EF-A6C9-562859B05B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Craniomaxillofacial &amp; Neurosurgical</a:t>
            </a:r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02E3F43E-BB1C-49AA-8E35-710ECB8637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489" y="6037355"/>
            <a:ext cx="661339" cy="64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48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521A06-AC97-C8AF-40E1-E7721A9D16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FBB3423-526D-25E1-6445-66C568FBA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88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3543932-CEEC-FF9A-3834-F0D3192A17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544F18C9-A729-9192-D21C-87BB33016C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75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F57E1E-577A-3F51-5964-F1BDEDE88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876C61-2693-A5CE-6A1A-78BC9BE07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76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9D78E7-8342-2047-0515-D1BCD8AF9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4D8F6E-22A9-B96B-3579-AA3531866A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7CD02D-C471-B2D9-A998-67028C7F29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6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02425-9CD4-9AE1-A1FD-C7703055A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2B5F8-C72F-7A95-3D64-A1F02D830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Slides 3–15 include optional, preapproved “About Acumed” content designed to convey a strong message about our company values and offerings. These can be used as-is, removed, or reinserted at any time.</a:t>
            </a:r>
          </a:p>
          <a:p>
            <a:r>
              <a:rPr lang="en-US" sz="2400" dirty="0"/>
              <a:t>Slides 17–32 offer a variety of layout options for your main content—and all “About Acumed” slides are also available in the layout menu. To access any layout, right-click on a slide, select </a:t>
            </a:r>
            <a:r>
              <a:rPr lang="en-US" sz="2400" b="1" dirty="0"/>
              <a:t>Layout</a:t>
            </a:r>
            <a:r>
              <a:rPr lang="en-US" sz="2400" dirty="0"/>
              <a:t>, and choose from the available designs.</a:t>
            </a:r>
          </a:p>
          <a:p>
            <a:r>
              <a:rPr lang="en-US" sz="2400" dirty="0"/>
              <a:t>This flexible format helps you build clear, professional presentations while maintaining brand consistency.</a:t>
            </a:r>
          </a:p>
        </p:txBody>
      </p:sp>
    </p:spTree>
    <p:extLst>
      <p:ext uri="{BB962C8B-B14F-4D97-AF65-F5344CB8AC3E}">
        <p14:creationId xmlns:p14="http://schemas.microsoft.com/office/powerpoint/2010/main" val="836571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F18240-3B6E-B215-EB5C-601181BB1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825DB1-10D0-D253-B3A9-FB1A6B4D37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9F45F11-416D-6D77-8025-98FEC5BBB7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783598-04A0-D83C-9DD2-7B9EED131C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51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D75DD4F-D384-846F-716D-6123B5EAE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060589-1291-18F9-C99E-004D985B36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F8DF626-419E-F83D-16A2-820F5A0021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15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8A061-E1CC-D848-C7A3-62A5BACDC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4CC4E-BD70-6EC4-1AFB-6C1219142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75B4D-D469-D123-01F8-05D7A688F1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CC83905-F6D0-85E6-7063-1E6AF95813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07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05022-D631-2267-60CE-C8A50CB85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69F3DE-7D57-0BBF-325C-C8465BA9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87F235-E3BF-EEE8-FB5D-7A53187C45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4ADB5C-4E33-90A9-4228-84DE1FCC50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C4CFC6-F21D-88EE-54EF-93659B44E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2A35596-A9DA-ACAD-DD94-C6A002DB664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8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45B9B-10F1-2A1E-6E3F-2DDD3991B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91C73-7845-5487-D97F-E2D31DBD8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B4044-A61F-F506-82DC-AFD04AF731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6EF94-E3FD-A7FC-4078-14C2C54A39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F88714C-9659-2AA3-458F-06A76FBAD75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980D3A4-E477-14F3-9CB0-E0E7C95F7368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4C800D-0559-17B4-4BF2-83C971E5215B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C29D1FE-4269-0315-E9E6-4CD6DF2E338B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94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5BAE6-290D-660B-36C3-65B52F1C2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A88B43-83A4-22B4-08A7-513DFB780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693068-A81E-48CB-7CB9-1A441F978B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2133BC-8CAD-311C-C8B3-7E7E4A7586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1B778E-0F12-25FA-36EB-8CEE5609C2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16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75CFA-90EF-6C72-3403-4658BB181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E35F-4102-DCB6-43F9-21836E011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926F9-B988-6466-57C0-A9CA56ACD5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5EE18A-D2A3-E4B3-2C9B-AE48C04EF4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59470B-C9CD-DC78-C43F-CCB7CCBD0A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80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FCD70-A9B5-3E9C-7920-1481AE6EB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0ACEB2-9542-D85B-D9F8-23EBBC14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8DD178-4137-13B4-A11A-E50F448C08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64366D-9A2E-7FE6-4E68-0D5BF5B2C1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62F1CBD-40D3-C83F-9DF1-E257617FD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2C2AE57-08C4-EE9B-7062-BE7D847425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926D35-DEDA-EDFF-A14E-7F6AACAEBF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76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BD95A-8DC6-F958-653B-9F34E76F9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7F072-21F4-E60E-11C2-6E76901CA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61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35CAB-9331-CA2F-E3B8-209366406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838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4D311-8B8D-0BFF-C2BC-345D43903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285AD-112A-6987-A244-7A6503402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Our Story</a:t>
            </a:r>
          </a:p>
          <a:p>
            <a:r>
              <a:rPr lang="en-US" dirty="0"/>
              <a:t>Who We Are</a:t>
            </a:r>
          </a:p>
          <a:p>
            <a:r>
              <a:rPr lang="en-US" dirty="0"/>
              <a:t>Mission/Vision/Values</a:t>
            </a:r>
          </a:p>
          <a:p>
            <a:r>
              <a:rPr lang="en-US" dirty="0"/>
              <a:t>Foundations of Excellence</a:t>
            </a:r>
          </a:p>
          <a:p>
            <a:r>
              <a:rPr lang="en-US" dirty="0"/>
              <a:t>Key Differentiators</a:t>
            </a:r>
          </a:p>
          <a:p>
            <a:r>
              <a:rPr lang="en-US" dirty="0"/>
              <a:t>Product Portfolio</a:t>
            </a:r>
          </a:p>
          <a:p>
            <a:r>
              <a:rPr lang="en-US" dirty="0"/>
              <a:t>[optional] Products Section</a:t>
            </a:r>
          </a:p>
        </p:txBody>
      </p:sp>
    </p:spTree>
    <p:extLst>
      <p:ext uri="{BB962C8B-B14F-4D97-AF65-F5344CB8AC3E}">
        <p14:creationId xmlns:p14="http://schemas.microsoft.com/office/powerpoint/2010/main" val="3479076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0E473-86EE-8354-CE86-0009306AE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16FA-12CA-6D79-A422-6D499A2DE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5CDC0-57D6-D6A8-6D34-23B0B47D4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9659AB-9985-80D5-A674-15D491E6D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13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35BFD-7496-C2F0-95D7-BD93E4BA5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1E03B2-ADA1-3BB2-AB81-9404A712E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3C18B3A-0F4E-0A7B-16A4-65E318D52A8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D01B0A6-9ECD-1C86-BBAF-36B21763F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66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132E6-9932-D587-4CED-47838F070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A807B-EB38-766A-0FEA-B906D5CFC5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B210DF-4476-0F55-6399-E12C9E8267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8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535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522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D1E69-1385-9873-533D-B686F74D7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77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D580A-5179-86DB-F139-5D16D71AA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433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221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396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cumed">
      <a:dk1>
        <a:sysClr val="windowText" lastClr="000000"/>
      </a:dk1>
      <a:lt1>
        <a:sysClr val="window" lastClr="FFFFFF"/>
      </a:lt1>
      <a:dk2>
        <a:srgbClr val="00B2EE"/>
      </a:dk2>
      <a:lt2>
        <a:srgbClr val="343741"/>
      </a:lt2>
      <a:accent1>
        <a:srgbClr val="00B2EE"/>
      </a:accent1>
      <a:accent2>
        <a:srgbClr val="BABCBD"/>
      </a:accent2>
      <a:accent3>
        <a:srgbClr val="C3D82D"/>
      </a:accent3>
      <a:accent4>
        <a:srgbClr val="FFC000"/>
      </a:accent4>
      <a:accent5>
        <a:srgbClr val="7569AA"/>
      </a:accent5>
      <a:accent6>
        <a:srgbClr val="ED367F"/>
      </a:accent6>
      <a:hlink>
        <a:srgbClr val="0563C1"/>
      </a:hlink>
      <a:folHlink>
        <a:srgbClr val="954F72"/>
      </a:folHlink>
    </a:clrScheme>
    <a:fontScheme name="Acumed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14730</TotalTime>
  <Words>150</Words>
  <Application>Microsoft Office PowerPoint</Application>
  <PresentationFormat>Widescreen</PresentationFormat>
  <Paragraphs>30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Aptos</vt:lpstr>
      <vt:lpstr>Arial</vt:lpstr>
      <vt:lpstr>Calibri</vt:lpstr>
      <vt:lpstr>Office Theme</vt:lpstr>
      <vt:lpstr>Acumed: Introduction</vt:lpstr>
      <vt:lpstr>How to Use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Craniomaxillofacial &amp; Neurosurgical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Acumed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Sabrina Luevano</dc:creator>
  <cp:lastModifiedBy>Sabrina Luevano</cp:lastModifiedBy>
  <cp:revision>26</cp:revision>
  <dcterms:created xsi:type="dcterms:W3CDTF">2025-01-15T02:05:49Z</dcterms:created>
  <dcterms:modified xsi:type="dcterms:W3CDTF">2026-01-14T01:28:59Z</dcterms:modified>
</cp:coreProperties>
</file>